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5" r:id="rId2"/>
  </p:sldMasterIdLst>
  <p:notesMasterIdLst>
    <p:notesMasterId r:id="rId17"/>
  </p:notesMasterIdLst>
  <p:sldIdLst>
    <p:sldId id="258" r:id="rId3"/>
    <p:sldId id="259" r:id="rId4"/>
    <p:sldId id="260" r:id="rId5"/>
    <p:sldId id="261" r:id="rId6"/>
    <p:sldId id="275" r:id="rId7"/>
    <p:sldId id="276" r:id="rId8"/>
    <p:sldId id="264" r:id="rId9"/>
    <p:sldId id="265" r:id="rId10"/>
    <p:sldId id="266" r:id="rId11"/>
    <p:sldId id="270" r:id="rId12"/>
    <p:sldId id="269" r:id="rId13"/>
    <p:sldId id="279" r:id="rId14"/>
    <p:sldId id="280" r:id="rId15"/>
    <p:sldId id="281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22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0BCDEA-7F63-44F2-A04D-90AF931A96A2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5FE3A-A7A1-490B-9D3A-A970C4A27FE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81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 smtClean="0"/>
              <a:t>1868 – AW Campbell</a:t>
            </a:r>
            <a:r>
              <a:rPr lang="en-AU" baseline="0" dirty="0" smtClean="0"/>
              <a:t> was born, 1937 AW Campbell died of cancer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FAB54-15C7-4ABA-A93B-8A8A73FC0F2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68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/>
              <a:t>(Hoffman et al 2015 Neurology)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1FAB54-15C7-4ABA-A93B-8A8A73FC0F26}" type="slidenum">
              <a:rPr kumimoji="0" lang="en-A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A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6725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/>
              <a:t>(Hoffman et al 2015 Neurology)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FAB54-15C7-4ABA-A93B-8A8A73FC0F26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74913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5619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285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68618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 background file_Red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571344" y="0"/>
            <a:ext cx="4581600" cy="6872400"/>
          </a:xfrm>
          <a:prstGeom prst="rect">
            <a:avLst/>
          </a:prstGeom>
          <a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xtLst/>
        </p:spPr>
      </p:pic>
      <p:pic>
        <p:nvPicPr>
          <p:cNvPr id="2" name="Picture 1" descr="269F7152-Edit.jpg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75" r="27248"/>
          <a:stretch/>
        </p:blipFill>
        <p:spPr>
          <a:xfrm>
            <a:off x="4571344" y="-1"/>
            <a:ext cx="4581600" cy="6875925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5" y="1797599"/>
            <a:ext cx="3948874" cy="1322972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66942" y="3360968"/>
            <a:ext cx="3963817" cy="852488"/>
          </a:xfr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344" y="-3525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534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79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8280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5163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08044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5239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342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23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48018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3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41370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indent="-283464">
              <a:lnSpc>
                <a:spcPts val="3000"/>
              </a:lnSpc>
              <a:spcBef>
                <a:spcPts val="600"/>
              </a:spcBef>
              <a:buClr>
                <a:srgbClr val="838D9B"/>
              </a:buClr>
              <a:buSzPct val="80000"/>
              <a:buFont typeface="Wingdings 2"/>
              <a:buNone/>
            </a:pPr>
            <a:endParaRPr lang="en-US" sz="3200">
              <a:solidFill>
                <a:prstClr val="black"/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7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057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7211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43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4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909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7558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62893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0415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8805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8098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9223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296040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8CCC24-A72D-4AED-B4A2-3AFE6EFE5D5D}" type="datetimeFigureOut">
              <a:rPr lang="en-AU" smtClean="0"/>
              <a:t>03/09/2020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DC0E35-11E0-433B-B805-8BEB0349FED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1078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5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168818" y="21106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Donut 10"/>
          <p:cNvSpPr/>
          <p:nvPr/>
        </p:nvSpPr>
        <p:spPr>
          <a:xfrm rot="2315675">
            <a:off x="182882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12875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EA9595D-296D-48F2-B392-96964121A272}" type="datetimeFigureOut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03/09/2020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696D753D-AD16-414C-988E-9D2349C9DEB1}" type="slidenum">
              <a:rPr lang="en-AU" smtClean="0">
                <a:solidFill>
                  <a:srgbClr val="FF8600">
                    <a:shade val="50000"/>
                    <a:satMod val="200000"/>
                  </a:srgbClr>
                </a:solidFill>
              </a:rPr>
              <a:pPr/>
              <a:t>‹#›</a:t>
            </a:fld>
            <a:endParaRPr lang="en-AU">
              <a:solidFill>
                <a:srgbClr val="FF8600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48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jpeg"/><Relationship Id="rId3" Type="http://schemas.openxmlformats.org/officeDocument/2006/relationships/image" Target="../media/image25.jpeg"/><Relationship Id="rId7" Type="http://schemas.openxmlformats.org/officeDocument/2006/relationships/image" Target="../media/image29.emf"/><Relationship Id="rId12" Type="http://schemas.openxmlformats.org/officeDocument/2006/relationships/image" Target="../media/image34.gif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eg"/><Relationship Id="rId10" Type="http://schemas.openxmlformats.org/officeDocument/2006/relationships/image" Target="../media/image32.png"/><Relationship Id="rId4" Type="http://schemas.openxmlformats.org/officeDocument/2006/relationships/image" Target="../media/image26.jpe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87682" y="1577599"/>
            <a:ext cx="4371584" cy="1563369"/>
          </a:xfrm>
        </p:spPr>
        <p:txBody>
          <a:bodyPr>
            <a:noAutofit/>
          </a:bodyPr>
          <a:lstStyle/>
          <a:p>
            <a:r>
              <a:rPr lang="en-US" sz="2400" dirty="0" smtClean="0">
                <a:latin typeface="Tw Cen MT" charset="0"/>
              </a:rPr>
              <a:t>Symptom Tracking in</a:t>
            </a:r>
            <a:r>
              <a:rPr lang="en-US" sz="2400" dirty="0">
                <a:latin typeface="Tw Cen MT" charset="0"/>
              </a:rPr>
              <a:t/>
            </a:r>
            <a:br>
              <a:rPr lang="en-US" sz="2400" dirty="0">
                <a:latin typeface="Tw Cen MT" charset="0"/>
              </a:rPr>
            </a:br>
            <a:r>
              <a:rPr lang="en-US" sz="2400" dirty="0">
                <a:solidFill>
                  <a:schemeClr val="tx1"/>
                </a:solidFill>
                <a:latin typeface="Tw Cen MT" charset="0"/>
              </a:rPr>
              <a:t>C</a:t>
            </a:r>
            <a:r>
              <a:rPr lang="en-US" sz="2400" dirty="0" smtClean="0">
                <a:solidFill>
                  <a:schemeClr val="tx1"/>
                </a:solidFill>
                <a:latin typeface="Tw Cen MT" charset="0"/>
              </a:rPr>
              <a:t>hemotherapy-induced </a:t>
            </a:r>
            <a:r>
              <a:rPr lang="en-US" sz="2400" dirty="0">
                <a:solidFill>
                  <a:schemeClr val="tx1"/>
                </a:solidFill>
                <a:latin typeface="Tw Cen MT" charset="0"/>
              </a:rPr>
              <a:t>P</a:t>
            </a:r>
            <a:r>
              <a:rPr lang="en-US" sz="2400" dirty="0" smtClean="0">
                <a:solidFill>
                  <a:schemeClr val="tx1"/>
                </a:solidFill>
                <a:latin typeface="Tw Cen MT" charset="0"/>
              </a:rPr>
              <a:t>eripheral </a:t>
            </a:r>
            <a:r>
              <a:rPr lang="en-US" sz="2400" dirty="0">
                <a:solidFill>
                  <a:schemeClr val="tx1"/>
                </a:solidFill>
                <a:latin typeface="Tw Cen MT" charset="0"/>
              </a:rPr>
              <a:t>N</a:t>
            </a:r>
            <a:r>
              <a:rPr lang="en-US" sz="2400" dirty="0" smtClean="0">
                <a:solidFill>
                  <a:schemeClr val="tx1"/>
                </a:solidFill>
                <a:latin typeface="Tw Cen MT" charset="0"/>
              </a:rPr>
              <a:t>europathy</a:t>
            </a:r>
            <a:endParaRPr lang="en-US" sz="2400" b="0" dirty="0">
              <a:solidFill>
                <a:schemeClr val="tx1"/>
              </a:solidFill>
              <a:latin typeface="Tw Cen MT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81790" y="404664"/>
            <a:ext cx="540060" cy="288032"/>
          </a:xfrm>
          <a:prstGeom prst="rect">
            <a:avLst/>
          </a:prstGeom>
          <a:solidFill>
            <a:srgbClr val="F05C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386" name="Text Placeholder 2"/>
          <p:cNvSpPr>
            <a:spLocks noGrp="1"/>
          </p:cNvSpPr>
          <p:nvPr>
            <p:ph type="body" sz="quarter" idx="4294967295"/>
          </p:nvPr>
        </p:nvSpPr>
        <p:spPr bwMode="auto">
          <a:xfrm>
            <a:off x="154983" y="4302292"/>
            <a:ext cx="3066867" cy="1073747"/>
          </a:xfrm>
        </p:spPr>
        <p:txBody>
          <a:bodyPr wrap="square" numCol="1" anchor="t" anchorCtr="0" compatLnSpc="1">
            <a:prstTxWarp prst="textNoShape">
              <a:avLst/>
            </a:prstTxWarp>
            <a:noAutofit/>
          </a:bodyPr>
          <a:lstStyle/>
          <a:p>
            <a:pPr marL="0" indent="0">
              <a:buNone/>
            </a:pPr>
            <a:r>
              <a:rPr lang="en-AU" sz="1800" b="1" dirty="0" smtClean="0">
                <a:latin typeface="Tw Cen MT" charset="0"/>
              </a:rPr>
              <a:t>Dr Susanna Park</a:t>
            </a:r>
          </a:p>
          <a:p>
            <a:pPr marL="0" indent="0">
              <a:buNone/>
            </a:pPr>
            <a:r>
              <a:rPr lang="en-AU" sz="1800" dirty="0" smtClean="0">
                <a:latin typeface="Tw Cen MT" charset="0"/>
              </a:rPr>
              <a:t> </a:t>
            </a:r>
          </a:p>
          <a:p>
            <a:pPr marL="0" indent="0">
              <a:buNone/>
            </a:pPr>
            <a:r>
              <a:rPr lang="en-AU" sz="1800" dirty="0" smtClean="0">
                <a:latin typeface="Tw Cen MT" charset="0"/>
              </a:rPr>
              <a:t>Brain and Mind Centre, University of Sydney</a:t>
            </a:r>
          </a:p>
        </p:txBody>
      </p:sp>
    </p:spTree>
    <p:extLst>
      <p:ext uri="{BB962C8B-B14F-4D97-AF65-F5344CB8AC3E}">
        <p14:creationId xmlns:p14="http://schemas.microsoft.com/office/powerpoint/2010/main" val="28261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7624" y="-234280"/>
            <a:ext cx="7498080" cy="1143000"/>
          </a:xfrm>
        </p:spPr>
        <p:txBody>
          <a:bodyPr>
            <a:normAutofit/>
          </a:bodyPr>
          <a:lstStyle/>
          <a:p>
            <a:r>
              <a:rPr lang="en-AU" sz="3600" dirty="0" smtClean="0"/>
              <a:t>Patient reported outcomes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600" y="764704"/>
            <a:ext cx="7498080" cy="4800600"/>
          </a:xfrm>
        </p:spPr>
        <p:txBody>
          <a:bodyPr>
            <a:normAutofit/>
          </a:bodyPr>
          <a:lstStyle/>
          <a:p>
            <a:r>
              <a:rPr lang="en-AU" sz="2400" dirty="0" smtClean="0"/>
              <a:t>Validated for use in CIPN</a:t>
            </a:r>
          </a:p>
          <a:p>
            <a:pPr lvl="1"/>
            <a:r>
              <a:rPr lang="en-AU" sz="2000" dirty="0"/>
              <a:t>European Organization for Research and Treatment of </a:t>
            </a:r>
            <a:r>
              <a:rPr lang="en-AU" sz="2000" dirty="0" smtClean="0"/>
              <a:t>Cancer EORTC- </a:t>
            </a:r>
            <a:r>
              <a:rPr lang="en-AU" sz="2000" dirty="0"/>
              <a:t>CIPN20</a:t>
            </a:r>
          </a:p>
          <a:p>
            <a:pPr lvl="1"/>
            <a:r>
              <a:rPr lang="en-AU" sz="2000" dirty="0" smtClean="0"/>
              <a:t>Functional </a:t>
            </a:r>
            <a:r>
              <a:rPr lang="en-AU" sz="2000" dirty="0"/>
              <a:t>A</a:t>
            </a:r>
            <a:r>
              <a:rPr lang="en-AU" sz="2000" dirty="0" smtClean="0"/>
              <a:t>ssessment </a:t>
            </a:r>
            <a:r>
              <a:rPr lang="en-AU" sz="2000" dirty="0"/>
              <a:t>of </a:t>
            </a:r>
            <a:r>
              <a:rPr lang="en-AU" sz="2000" dirty="0" smtClean="0"/>
              <a:t>Cancer Therapy FACT/GOG – </a:t>
            </a:r>
            <a:r>
              <a:rPr lang="en-AU" sz="2000" dirty="0" err="1" smtClean="0"/>
              <a:t>Ntx</a:t>
            </a:r>
            <a:endParaRPr lang="en-AU" sz="2000" dirty="0" smtClean="0"/>
          </a:p>
          <a:p>
            <a:pPr lvl="1"/>
            <a:r>
              <a:rPr lang="en-AU" sz="2000" dirty="0" smtClean="0"/>
              <a:t>CIPN </a:t>
            </a:r>
            <a:r>
              <a:rPr lang="en-AU" sz="2000" dirty="0" err="1" smtClean="0"/>
              <a:t>Rasch</a:t>
            </a:r>
            <a:r>
              <a:rPr lang="en-AU" sz="2000" dirty="0"/>
              <a:t>-</a:t>
            </a:r>
            <a:r>
              <a:rPr lang="en-AU" sz="2000" dirty="0" smtClean="0"/>
              <a:t>built Overall Disability Scale RODS</a:t>
            </a:r>
            <a:endParaRPr lang="en-AU" sz="2000" dirty="0"/>
          </a:p>
          <a:p>
            <a:endParaRPr lang="en-AU" sz="1000" dirty="0" smtClean="0"/>
          </a:p>
        </p:txBody>
      </p:sp>
      <p:pic>
        <p:nvPicPr>
          <p:cNvPr id="10242" name="Picture 2" descr="http://hwmaint.jco.ascopubs.org/content/vol21/issue22/images/large/lj2230736001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22"/>
          <a:stretch/>
        </p:blipFill>
        <p:spPr bwMode="auto">
          <a:xfrm>
            <a:off x="4931853" y="3291840"/>
            <a:ext cx="4212147" cy="355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2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429" b="12027"/>
          <a:stretch/>
        </p:blipFill>
        <p:spPr bwMode="auto">
          <a:xfrm>
            <a:off x="4139952" y="5157192"/>
            <a:ext cx="4975194" cy="1556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248" y="6669360"/>
            <a:ext cx="2666256" cy="179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211960" y="764704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“Feeling things through a film of glad wrap…”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1484784"/>
            <a:ext cx="2844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“Numbness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present all the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time…”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04148" y="2708920"/>
            <a:ext cx="3132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“No improvement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in the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past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12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months…”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58638" y="2204864"/>
            <a:ext cx="28376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“Getting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very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clumsy…”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3501008"/>
            <a:ext cx="33123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“It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feels like walking on a surface of cotton wool – like the heels and toes are not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connecting…”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516216" y="4557027"/>
            <a:ext cx="32403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“Much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much worse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than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imagined </a:t>
            </a:r>
            <a:r>
              <a:rPr kumimoji="0" lang="en-AU" sz="18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they would </a:t>
            </a:r>
            <a:r>
              <a:rPr kumimoji="0" lang="en-AU" sz="1800" b="0" i="1" u="none" strike="noStrike" kern="1200" cap="none" spc="0" normalizeH="0" baseline="0" noProof="0" dirty="0" smtClean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rPr>
              <a:t>be…” </a:t>
            </a: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1" u="none" strike="noStrike" kern="1200" cap="none" spc="0" normalizeH="0" baseline="0" noProof="0" dirty="0">
              <a:ln>
                <a:noFill/>
              </a:ln>
              <a:solidFill>
                <a:srgbClr val="FF8021">
                  <a:lumMod val="50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548680"/>
            <a:ext cx="3985868" cy="6200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23528" y="-315416"/>
            <a:ext cx="82296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j-ea"/>
                <a:cs typeface="+mj-cs"/>
              </a:rPr>
              <a:t>Impact of neuropathy</a:t>
            </a:r>
            <a:endParaRPr kumimoji="0" lang="en-GB" sz="36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 pitchFamily="34" charset="0"/>
              <a:ea typeface="+mj-ea"/>
              <a:cs typeface="+mj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5496" y="4725144"/>
            <a:ext cx="3672408" cy="21602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251" y="4113569"/>
            <a:ext cx="3672408" cy="21602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7170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0"/>
            <a:ext cx="7498080" cy="1143000"/>
          </a:xfrm>
        </p:spPr>
        <p:txBody>
          <a:bodyPr>
            <a:normAutofit fontScale="90000"/>
          </a:bodyPr>
          <a:lstStyle/>
          <a:p>
            <a:r>
              <a:rPr lang="en-AU" dirty="0"/>
              <a:t>Development of symptom tracking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/>
              <a:t>Enable patients to track and monitor symptoms over time</a:t>
            </a:r>
          </a:p>
          <a:p>
            <a:r>
              <a:rPr lang="en-AU" sz="2800" dirty="0"/>
              <a:t>Enable clinicians to access summarised information</a:t>
            </a:r>
          </a:p>
          <a:p>
            <a:r>
              <a:rPr lang="en-AU" sz="2800" dirty="0"/>
              <a:t>Enable researchers to utilise symptom tracking data </a:t>
            </a:r>
            <a:endParaRPr lang="en-AU" sz="2800" dirty="0" smtClean="0"/>
          </a:p>
          <a:p>
            <a:r>
              <a:rPr lang="en-AU" sz="2800" dirty="0" smtClean="0"/>
              <a:t>Replace ad hoc paper-based symptom collection methods </a:t>
            </a:r>
            <a:endParaRPr lang="en-AU" sz="2800" dirty="0"/>
          </a:p>
          <a:p>
            <a:endParaRPr lang="en-AU" sz="2800" dirty="0"/>
          </a:p>
        </p:txBody>
      </p:sp>
      <p:pic>
        <p:nvPicPr>
          <p:cNvPr id="4" name="Picture 2" descr="http://www.theaccessproject.org.uk/assets/assessment-icon-ffcabac7ba68e5fc8f7e0a514921b6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71" y="4924424"/>
            <a:ext cx="19335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6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5573" y="0"/>
            <a:ext cx="7498080" cy="1143000"/>
          </a:xfrm>
        </p:spPr>
        <p:txBody>
          <a:bodyPr/>
          <a:lstStyle/>
          <a:p>
            <a:r>
              <a:rPr lang="en-AU" dirty="0"/>
              <a:t>Considerations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smtClean="0"/>
              <a:t>Key </a:t>
            </a:r>
            <a:r>
              <a:rPr lang="en-AU" dirty="0"/>
              <a:t>features</a:t>
            </a:r>
          </a:p>
          <a:p>
            <a:pPr lvl="1"/>
            <a:r>
              <a:rPr lang="en-AU" dirty="0"/>
              <a:t>Data security </a:t>
            </a:r>
          </a:p>
          <a:p>
            <a:pPr lvl="1"/>
            <a:r>
              <a:rPr lang="en-AU" dirty="0"/>
              <a:t>Data sharing and </a:t>
            </a:r>
            <a:r>
              <a:rPr lang="en-AU" dirty="0" smtClean="0"/>
              <a:t>access</a:t>
            </a:r>
            <a:endParaRPr lang="en-AU" dirty="0"/>
          </a:p>
          <a:p>
            <a:pPr lvl="1"/>
            <a:r>
              <a:rPr lang="en-AU" dirty="0"/>
              <a:t>Versatility (ability to add content)</a:t>
            </a:r>
          </a:p>
          <a:p>
            <a:pPr lvl="1"/>
            <a:r>
              <a:rPr lang="en-AU" dirty="0"/>
              <a:t>Reminders and notifications</a:t>
            </a:r>
          </a:p>
          <a:p>
            <a:pPr lvl="1"/>
            <a:r>
              <a:rPr lang="en-AU" dirty="0" smtClean="0"/>
              <a:t>Data </a:t>
            </a:r>
            <a:r>
              <a:rPr lang="en-AU" dirty="0"/>
              <a:t>visualisation/tracking over time</a:t>
            </a:r>
          </a:p>
          <a:p>
            <a:r>
              <a:rPr lang="en-AU" dirty="0"/>
              <a:t>App vs online portal  </a:t>
            </a:r>
          </a:p>
          <a:p>
            <a:endParaRPr lang="en-AU" dirty="0"/>
          </a:p>
        </p:txBody>
      </p:sp>
      <p:pic>
        <p:nvPicPr>
          <p:cNvPr id="4" name="Picture 2" descr="http://www.theaccessproject.org.uk/assets/assessment-icon-ffcabac7ba68e5fc8f7e0a514921b6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71" y="4924424"/>
            <a:ext cx="19335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79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8433" y="17145"/>
            <a:ext cx="7498080" cy="1143000"/>
          </a:xfrm>
        </p:spPr>
        <p:txBody>
          <a:bodyPr/>
          <a:lstStyle/>
          <a:p>
            <a:r>
              <a:rPr lang="en-AU" dirty="0" smtClean="0"/>
              <a:t>Next steps 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7033" y="1070610"/>
            <a:ext cx="7498080" cy="4800600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Digital symptom trackers/patient diary</a:t>
            </a:r>
          </a:p>
          <a:p>
            <a:pPr lvl="1"/>
            <a:r>
              <a:rPr lang="en-AU" dirty="0" smtClean="0"/>
              <a:t>General </a:t>
            </a:r>
            <a:r>
              <a:rPr lang="en-AU" dirty="0"/>
              <a:t>trackers (i.e. </a:t>
            </a:r>
            <a:r>
              <a:rPr lang="en-AU" dirty="0" err="1"/>
              <a:t>Teamscope</a:t>
            </a:r>
            <a:r>
              <a:rPr lang="en-AU" dirty="0"/>
              <a:t>, Tally, </a:t>
            </a:r>
            <a:r>
              <a:rPr lang="en-AU" dirty="0" err="1"/>
              <a:t>Symple</a:t>
            </a:r>
            <a:r>
              <a:rPr lang="en-AU" dirty="0"/>
              <a:t>) </a:t>
            </a:r>
          </a:p>
          <a:p>
            <a:pPr lvl="1"/>
            <a:r>
              <a:rPr lang="en-AU" dirty="0"/>
              <a:t>Cancer treatment trackers (i.e. </a:t>
            </a:r>
            <a:r>
              <a:rPr lang="en-AU" dirty="0" err="1"/>
              <a:t>Cancergraph</a:t>
            </a:r>
            <a:r>
              <a:rPr lang="en-AU" dirty="0"/>
              <a:t>, </a:t>
            </a:r>
            <a:r>
              <a:rPr lang="en-AU" dirty="0" err="1"/>
              <a:t>Chemowave</a:t>
            </a:r>
            <a:r>
              <a:rPr lang="en-AU" dirty="0"/>
              <a:t>) </a:t>
            </a:r>
            <a:endParaRPr lang="en-AU" dirty="0" smtClean="0"/>
          </a:p>
          <a:p>
            <a:pPr lvl="1"/>
            <a:r>
              <a:rPr lang="en-AU" dirty="0" smtClean="0"/>
              <a:t>Neurological symptom trackers (i.e. </a:t>
            </a:r>
            <a:r>
              <a:rPr lang="en-AU" dirty="0" err="1" smtClean="0"/>
              <a:t>Painscale</a:t>
            </a:r>
            <a:r>
              <a:rPr lang="en-AU" dirty="0" smtClean="0"/>
              <a:t>, Catch my pain)</a:t>
            </a:r>
            <a:endParaRPr lang="en-AU" dirty="0"/>
          </a:p>
          <a:p>
            <a:r>
              <a:rPr lang="en-AU" dirty="0"/>
              <a:t>Scoping </a:t>
            </a:r>
            <a:r>
              <a:rPr lang="en-AU" dirty="0" smtClean="0"/>
              <a:t>study</a:t>
            </a:r>
            <a:endParaRPr lang="en-AU" dirty="0"/>
          </a:p>
          <a:p>
            <a:pPr lvl="1"/>
            <a:r>
              <a:rPr lang="en-AU" dirty="0"/>
              <a:t>Other types of peripheral neuropathy</a:t>
            </a:r>
          </a:p>
          <a:p>
            <a:pPr lvl="1"/>
            <a:r>
              <a:rPr lang="en-AU" dirty="0"/>
              <a:t>Other cancer symptoms </a:t>
            </a:r>
            <a:endParaRPr lang="en-AU" dirty="0" smtClean="0"/>
          </a:p>
          <a:p>
            <a:pPr lvl="1"/>
            <a:r>
              <a:rPr lang="en-AU" dirty="0" smtClean="0"/>
              <a:t>Identify key features needed</a:t>
            </a:r>
          </a:p>
          <a:p>
            <a:pPr lvl="1"/>
            <a:r>
              <a:rPr lang="en-AU" dirty="0" smtClean="0"/>
              <a:t>Identify best methods of tracking</a:t>
            </a:r>
            <a:endParaRPr lang="en-AU" dirty="0"/>
          </a:p>
          <a:p>
            <a:endParaRPr lang="en-AU" dirty="0"/>
          </a:p>
        </p:txBody>
      </p:sp>
      <p:pic>
        <p:nvPicPr>
          <p:cNvPr id="4" name="Picture 2" descr="http://www.theaccessproject.org.uk/assets/assessment-icon-ffcabac7ba68e5fc8f7e0a514921b68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771" y="4924424"/>
            <a:ext cx="19335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124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Arrow 3"/>
          <p:cNvSpPr/>
          <p:nvPr/>
        </p:nvSpPr>
        <p:spPr>
          <a:xfrm>
            <a:off x="648073" y="692700"/>
            <a:ext cx="8496944" cy="673333"/>
          </a:xfrm>
          <a:prstGeom prst="rightArrow">
            <a:avLst/>
          </a:prstGeom>
          <a:gradFill flip="none" rotWithShape="1">
            <a:gsLst>
              <a:gs pos="31000">
                <a:srgbClr val="04617A">
                  <a:lumMod val="98000"/>
                </a:srgbClr>
              </a:gs>
              <a:gs pos="100000">
                <a:srgbClr val="C4D6EB"/>
              </a:gs>
              <a:gs pos="100000">
                <a:srgbClr val="FFEBFA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2069" y="827420"/>
            <a:ext cx="892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1868                                        </a:t>
            </a:r>
            <a:r>
              <a:rPr kumimoji="0" lang="en-A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1950                                   2000                </a:t>
            </a:r>
            <a:r>
              <a:rPr kumimoji="0" lang="en-A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2018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6" name="Picture 2" descr="http://cancergrace.org/lung/files/2010/04/nitrogen_mustard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249" y="1199035"/>
            <a:ext cx="914360" cy="129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619672" y="1196752"/>
            <a:ext cx="1789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0%</a:t>
            </a:r>
          </a:p>
        </p:txBody>
      </p:sp>
      <p:sp>
        <p:nvSpPr>
          <p:cNvPr id="8" name="TextBox 7"/>
          <p:cNvSpPr txBox="1"/>
          <p:nvPr/>
        </p:nvSpPr>
        <p:spPr>
          <a:xfrm rot="18288843">
            <a:off x="883765" y="1152495"/>
            <a:ext cx="11540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Relative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200" b="1" i="0" u="none" strike="noStrike" kern="1200" cap="none" spc="0" normalizeH="0" baseline="0" noProof="0" dirty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survival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srgbClr val="04617A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8"/>
          <a:stretch/>
        </p:blipFill>
        <p:spPr bwMode="auto">
          <a:xfrm>
            <a:off x="1891271" y="2924948"/>
            <a:ext cx="6569163" cy="343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53" r="4691"/>
          <a:stretch/>
        </p:blipFill>
        <p:spPr bwMode="auto">
          <a:xfrm>
            <a:off x="1987624" y="6381332"/>
            <a:ext cx="6472808" cy="46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555376" y="-27384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6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Gill Sans MT"/>
                <a:ea typeface="+mj-ea"/>
                <a:cs typeface="+mj-cs"/>
              </a:rPr>
              <a:t>Cancer trajectory </a:t>
            </a:r>
            <a:endParaRPr kumimoji="0" lang="en-AU" sz="3600" b="0" i="0" u="none" strike="noStrike" kern="1200" cap="none" spc="-100" normalizeH="0" baseline="0" noProof="0" dirty="0">
              <a:ln>
                <a:noFill/>
              </a:ln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Gill Sans MT"/>
              <a:ea typeface="+mj-ea"/>
              <a:cs typeface="+mj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27984" y="1196752"/>
            <a:ext cx="4752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                           47%                                   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4417" y="119675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25%</a:t>
            </a:r>
          </a:p>
        </p:txBody>
      </p:sp>
      <p:pic>
        <p:nvPicPr>
          <p:cNvPr id="14" name="Picture 2" descr="http://acms.sl.nsw.gov.au/_DAMl/image/11/151/d1_34394r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" t="1299"/>
          <a:stretch/>
        </p:blipFill>
        <p:spPr bwMode="auto">
          <a:xfrm>
            <a:off x="2051295" y="1196753"/>
            <a:ext cx="172861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://img.bhs4.com/96/1/961eb85233073fd3f521e7f33a9f2cf2e6c895d5_large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12118" r="18263" b="11495"/>
          <a:stretch/>
        </p:blipFill>
        <p:spPr bwMode="auto">
          <a:xfrm>
            <a:off x="6539880" y="1196756"/>
            <a:ext cx="1236984" cy="1480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092280" y="3429000"/>
            <a:ext cx="1224136" cy="2520280"/>
          </a:xfrm>
          <a:prstGeom prst="rect">
            <a:avLst/>
          </a:prstGeom>
          <a:noFill/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028384" y="1196752"/>
            <a:ext cx="792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4617A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67+%</a:t>
            </a:r>
            <a:endParaRPr kumimoji="0" lang="en-AU" sz="1600" b="1" i="0" u="none" strike="noStrike" kern="1200" cap="none" spc="0" normalizeH="0" baseline="0" noProof="0" dirty="0">
              <a:ln>
                <a:noFill/>
              </a:ln>
              <a:solidFill>
                <a:srgbClr val="04617A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470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3674" y="-142368"/>
            <a:ext cx="7498080" cy="1143000"/>
          </a:xfrm>
        </p:spPr>
        <p:txBody>
          <a:bodyPr>
            <a:normAutofit/>
          </a:bodyPr>
          <a:lstStyle/>
          <a:p>
            <a:pPr algn="ctr"/>
            <a:r>
              <a:rPr lang="en-AU" sz="3600" dirty="0" smtClean="0"/>
              <a:t>Cancer survivorship</a:t>
            </a:r>
            <a:endParaRPr lang="en-AU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712" y="823329"/>
            <a:ext cx="4443044" cy="148517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5256545" y="846480"/>
            <a:ext cx="1439632" cy="1346400"/>
            <a:chOff x="1154712" y="3341259"/>
            <a:chExt cx="1439632" cy="1346400"/>
          </a:xfrm>
        </p:grpSpPr>
        <p:sp>
          <p:nvSpPr>
            <p:cNvPr id="9" name="Oval 8"/>
            <p:cNvSpPr/>
            <p:nvPr/>
          </p:nvSpPr>
          <p:spPr>
            <a:xfrm>
              <a:off x="1154712" y="3341259"/>
              <a:ext cx="1439632" cy="1346400"/>
            </a:xfrm>
            <a:prstGeom prst="ellipse">
              <a:avLst/>
            </a:prstGeom>
            <a:gradFill>
              <a:gsLst>
                <a:gs pos="0">
                  <a:srgbClr val="FFFF00"/>
                </a:gs>
                <a:gs pos="61500">
                  <a:schemeClr val="accent3">
                    <a:lumMod val="75000"/>
                  </a:schemeClr>
                </a:gs>
                <a:gs pos="40000">
                  <a:srgbClr val="FFFF00"/>
                </a:gs>
                <a:gs pos="83000">
                  <a:srgbClr val="92D050"/>
                </a:gs>
                <a:gs pos="100000">
                  <a:srgbClr val="92D05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513534" y="3626116"/>
              <a:ext cx="721987" cy="75307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573111" y="1507876"/>
            <a:ext cx="16664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1" i="0" u="none" strike="noStrike" kern="1200" cap="all" spc="0" normalizeH="0" baseline="0" noProof="0" dirty="0" smtClean="0">
                <a:ln>
                  <a:noFill/>
                </a:ln>
                <a:solidFill>
                  <a:srgbClr val="5DCEAF">
                    <a:lumMod val="75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million</a:t>
            </a:r>
            <a:endParaRPr kumimoji="0" lang="en-AU" sz="1100" b="1" i="0" u="none" strike="noStrike" kern="1200" cap="all" spc="0" normalizeH="0" baseline="0" noProof="0" dirty="0">
              <a:ln>
                <a:noFill/>
              </a:ln>
              <a:solidFill>
                <a:srgbClr val="5DCEAF">
                  <a:lumMod val="75000"/>
                </a:srgbClr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86882" y="1208281"/>
            <a:ext cx="18538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1" i="0" u="none" strike="noStrike" kern="1200" cap="all" spc="0" normalizeH="0" baseline="0" noProof="0" dirty="0" smtClean="0">
                <a:ln>
                  <a:noFill/>
                </a:ln>
                <a:solidFill>
                  <a:srgbClr val="5DCEAF">
                    <a:lumMod val="75000"/>
                  </a:srgb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1</a:t>
            </a:r>
            <a:endParaRPr kumimoji="0" lang="en-AU" sz="2000" b="1" i="0" u="none" strike="noStrike" kern="1200" cap="all" spc="0" normalizeH="0" baseline="0" noProof="0" dirty="0">
              <a:ln>
                <a:noFill/>
              </a:ln>
              <a:solidFill>
                <a:srgbClr val="5DCEAF">
                  <a:lumMod val="75000"/>
                </a:srgb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715190" y="1158840"/>
            <a:ext cx="2472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5DCEAF">
                    <a:lumMod val="75000"/>
                  </a:srgb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Cancer survivors in Australia</a:t>
            </a:r>
            <a:endParaRPr kumimoji="0" lang="en-AU" sz="2200" b="0" i="0" u="none" strike="noStrike" kern="1200" cap="none" spc="0" normalizeH="0" baseline="0" noProof="0" dirty="0">
              <a:ln>
                <a:noFill/>
              </a:ln>
              <a:solidFill>
                <a:srgbClr val="5DCEAF">
                  <a:lumMod val="75000"/>
                </a:srgbClr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867039" y="2403293"/>
            <a:ext cx="6564988" cy="4425069"/>
            <a:chOff x="1548063" y="2392661"/>
            <a:chExt cx="6564988" cy="4425069"/>
          </a:xfrm>
        </p:grpSpPr>
        <p:sp>
          <p:nvSpPr>
            <p:cNvPr id="5" name="TextBox 4"/>
            <p:cNvSpPr txBox="1"/>
            <p:nvPr/>
          </p:nvSpPr>
          <p:spPr>
            <a:xfrm>
              <a:off x="2452587" y="2392661"/>
              <a:ext cx="481316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Survivorship population of all cancers combined, Australia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415656" y="5693762"/>
              <a:ext cx="1140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5 years since diagnosis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95033" y="5688446"/>
              <a:ext cx="1140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1</a:t>
              </a:r>
              <a:r>
                <a:rPr kumimoji="0" lang="en-AU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 year since diagnosis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27327" y="5688446"/>
              <a:ext cx="11407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&gt;5 years since diagnosis</a:t>
              </a:r>
              <a:endParaRPr kumimoji="0" lang="en-A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8063" y="5448986"/>
              <a:ext cx="125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0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64851" y="6540731"/>
              <a:ext cx="464820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200" b="0" i="1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Source: Australian Institute of Health and Welfare</a:t>
              </a:r>
              <a:endParaRPr kumimoji="0" lang="en-AU" sz="1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594137" y="3007781"/>
              <a:ext cx="125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AU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 MT"/>
                  <a:ea typeface="+mn-ea"/>
                  <a:cs typeface="+mn-cs"/>
                </a:rPr>
                <a:t>1,000,000</a:t>
              </a:r>
              <a:endParaRPr kumimoji="0" lang="en-A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2822995" y="3096655"/>
              <a:ext cx="37162" cy="260239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4359345" y="4603897"/>
              <a:ext cx="915776" cy="10775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622185" y="3014330"/>
              <a:ext cx="915776" cy="265829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061745" y="5411971"/>
              <a:ext cx="915776" cy="2606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1095983" y="5168630"/>
            <a:ext cx="7879404" cy="15823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77046" y="5459618"/>
            <a:ext cx="771727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3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Long term consequences of cancer treatment for cancer survivors </a:t>
            </a:r>
          </a:p>
        </p:txBody>
      </p:sp>
    </p:spTree>
    <p:extLst>
      <p:ext uri="{BB962C8B-B14F-4D97-AF65-F5344CB8AC3E}">
        <p14:creationId xmlns:p14="http://schemas.microsoft.com/office/powerpoint/2010/main" val="400211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9343" y="-186273"/>
            <a:ext cx="7809990" cy="1143000"/>
          </a:xfrm>
        </p:spPr>
        <p:txBody>
          <a:bodyPr>
            <a:normAutofit/>
          </a:bodyPr>
          <a:lstStyle/>
          <a:p>
            <a:pPr algn="ctr"/>
            <a:r>
              <a:rPr lang="en-AU" sz="3600" dirty="0" smtClean="0"/>
              <a:t>Peripheral Neuropathy</a:t>
            </a:r>
            <a:endParaRPr lang="en-AU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6528" y="605998"/>
            <a:ext cx="8067472" cy="4800600"/>
          </a:xfrm>
        </p:spPr>
        <p:txBody>
          <a:bodyPr>
            <a:noAutofit/>
          </a:bodyPr>
          <a:lstStyle/>
          <a:p>
            <a:pPr marL="82296" indent="0">
              <a:buNone/>
            </a:pPr>
            <a:endParaRPr lang="en-AU" sz="1000" dirty="0" smtClean="0"/>
          </a:p>
          <a:p>
            <a:pPr marL="402336" lvl="1" indent="0">
              <a:buNone/>
            </a:pPr>
            <a:endParaRPr lang="en-AU" sz="1000" dirty="0"/>
          </a:p>
          <a:p>
            <a:endParaRPr lang="en-AU" sz="25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771745" y="1912739"/>
          <a:ext cx="318418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187">
                  <a:extLst>
                    <a:ext uri="{9D8B030D-6E8A-4147-A177-3AD203B41FA5}">
                      <a16:colId xmlns:a16="http://schemas.microsoft.com/office/drawing/2014/main" val="2758224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Causes of peripheral neuropathy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4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Metabolic disorders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43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Autoimmune conditions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52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Genetic</a:t>
                      </a:r>
                      <a:r>
                        <a:rPr lang="en-AU" baseline="0" dirty="0" smtClean="0"/>
                        <a:t> mutations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74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Vitamin deficiency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88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Infections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4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Paraneoplastic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Toxins and medications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62858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1071094" y="1002134"/>
            <a:ext cx="4659549" cy="4800600"/>
          </a:xfrm>
          <a:prstGeom prst="rect">
            <a:avLst/>
          </a:prstGeom>
        </p:spPr>
        <p:txBody>
          <a:bodyPr>
            <a:no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402336" marR="0" lvl="1" indent="0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85C00"/>
              </a:buClr>
              <a:buSzTx/>
              <a:buFont typeface="Verdana"/>
              <a:buNone/>
              <a:tabLst/>
              <a:defRPr/>
            </a:pP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85C00"/>
              </a:buClr>
              <a:buSzTx/>
              <a:buFont typeface="Verdana"/>
              <a:buChar char="◦"/>
              <a:tabLst/>
              <a:defRPr/>
            </a:pPr>
            <a:r>
              <a:rPr lang="en-AU" sz="2100" dirty="0" smtClean="0">
                <a:solidFill>
                  <a:prstClr val="black"/>
                </a:solidFill>
                <a:latin typeface="Gill Sans MT"/>
              </a:rPr>
              <a:t>Peripheral nervous system = nerves in the body</a:t>
            </a:r>
            <a:endParaRPr lang="en-AU" sz="2100" dirty="0">
              <a:solidFill>
                <a:prstClr val="black"/>
              </a:solidFill>
              <a:latin typeface="Gill Sans MT"/>
            </a:endParaRP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85C00"/>
              </a:buClr>
              <a:buSzTx/>
              <a:buFont typeface="Verdana"/>
              <a:buChar char="◦"/>
              <a:tabLst/>
              <a:defRPr/>
            </a:pPr>
            <a:r>
              <a:rPr lang="en-AU" sz="2000" dirty="0" smtClean="0"/>
              <a:t>Peripheral </a:t>
            </a:r>
            <a:r>
              <a:rPr lang="en-AU" sz="2000" dirty="0"/>
              <a:t>neuropathy = damage to nerves in the peripheral nervous system</a:t>
            </a:r>
          </a:p>
          <a:p>
            <a:pPr lvl="1" defTabSz="914400">
              <a:buClr>
                <a:srgbClr val="D85C00"/>
              </a:buClr>
            </a:pPr>
            <a:r>
              <a:rPr lang="en-AU" sz="2000" dirty="0"/>
              <a:t>Peripheral neuropathy distorts and interrupts messages between the brain and spinal cord and the rest of the body ~ like static on a telephone line</a:t>
            </a:r>
          </a:p>
          <a:p>
            <a:pPr lvl="1" defTabSz="914400">
              <a:buClr>
                <a:srgbClr val="D85C00"/>
              </a:buClr>
            </a:pPr>
            <a:r>
              <a:rPr lang="en-AU" sz="2000" dirty="0"/>
              <a:t>Nerves are susceptible due to the                                                      need for fast, reliable message                                                         transmission across long distances</a:t>
            </a:r>
          </a:p>
          <a:p>
            <a:pPr marL="640080" marR="0" lvl="1" indent="-237744" algn="l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D85C00"/>
              </a:buClr>
              <a:buSzTx/>
              <a:buFont typeface="Verdana"/>
              <a:buChar char="◦"/>
              <a:tabLst/>
              <a:defRPr/>
            </a:pPr>
            <a:endParaRPr kumimoji="0" lang="en-AU" sz="21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365760" marR="0" lvl="0" indent="-283464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D85C00"/>
              </a:buClr>
              <a:buSzPct val="80000"/>
              <a:buFont typeface="Wingdings 2"/>
              <a:buChar char=""/>
              <a:tabLst/>
              <a:defRPr/>
            </a:pPr>
            <a:endParaRPr kumimoji="0" lang="en-AU" sz="25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84" y="1302325"/>
            <a:ext cx="332965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604124" y="6198869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i="1" dirty="0" smtClean="0"/>
              <a:t>Myeloma </a:t>
            </a:r>
            <a:r>
              <a:rPr lang="en-AU" i="1" dirty="0" err="1" smtClean="0"/>
              <a:t>Euronet</a:t>
            </a:r>
            <a:endParaRPr lang="en-AU" i="1" dirty="0"/>
          </a:p>
        </p:txBody>
      </p:sp>
    </p:spTree>
    <p:extLst>
      <p:ext uri="{BB962C8B-B14F-4D97-AF65-F5344CB8AC3E}">
        <p14:creationId xmlns:p14="http://schemas.microsoft.com/office/powerpoint/2010/main" val="2084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85365" y="1119998"/>
            <a:ext cx="8067472" cy="4800600"/>
          </a:xfrm>
        </p:spPr>
        <p:txBody>
          <a:bodyPr>
            <a:noAutofit/>
          </a:bodyPr>
          <a:lstStyle/>
          <a:p>
            <a:pPr marL="82296" indent="0">
              <a:buNone/>
            </a:pPr>
            <a:endParaRPr lang="en-AU" sz="1000" dirty="0" smtClean="0"/>
          </a:p>
          <a:p>
            <a:r>
              <a:rPr lang="en-AU" sz="2500" dirty="0" smtClean="0"/>
              <a:t>Sensory, motor or autonomic symptoms </a:t>
            </a:r>
          </a:p>
          <a:p>
            <a:endParaRPr lang="en-AU" sz="100" dirty="0" smtClean="0"/>
          </a:p>
          <a:p>
            <a:r>
              <a:rPr lang="en-AU" sz="2500" dirty="0" smtClean="0"/>
              <a:t>Peripheral neuropathy contributes </a:t>
            </a:r>
            <a:r>
              <a:rPr lang="en-AU" sz="2500" dirty="0"/>
              <a:t>to functional impairment &amp; healthcare </a:t>
            </a:r>
            <a:r>
              <a:rPr lang="en-AU" sz="2500" dirty="0" smtClean="0"/>
              <a:t>costs</a:t>
            </a:r>
          </a:p>
          <a:p>
            <a:pPr lvl="1"/>
            <a:r>
              <a:rPr lang="en-AU" sz="2100" dirty="0" smtClean="0"/>
              <a:t>Disability </a:t>
            </a:r>
          </a:p>
          <a:p>
            <a:pPr lvl="1"/>
            <a:r>
              <a:rPr lang="en-AU" sz="2100" dirty="0" smtClean="0"/>
              <a:t>Falls risk </a:t>
            </a:r>
          </a:p>
          <a:p>
            <a:pPr lvl="1"/>
            <a:r>
              <a:rPr lang="en-AU" sz="2100" dirty="0" smtClean="0"/>
              <a:t>Opioid use</a:t>
            </a:r>
          </a:p>
          <a:p>
            <a:pPr marL="402336" lvl="1" indent="0">
              <a:buNone/>
            </a:pPr>
            <a:endParaRPr lang="en-AU" sz="1000" dirty="0"/>
          </a:p>
          <a:p>
            <a:endParaRPr lang="en-AU" sz="25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5576320" y="2882305"/>
          <a:ext cx="3184187" cy="3235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4187">
                  <a:extLst>
                    <a:ext uri="{9D8B030D-6E8A-4147-A177-3AD203B41FA5}">
                      <a16:colId xmlns:a16="http://schemas.microsoft.com/office/drawing/2014/main" val="27582242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AU" dirty="0" smtClean="0"/>
                        <a:t>Causes of peripheral neuropathy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9343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Metabolic disorders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1435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Autoimmune conditions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526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Genetic</a:t>
                      </a:r>
                      <a:r>
                        <a:rPr lang="en-AU" baseline="0" dirty="0" smtClean="0"/>
                        <a:t> mutations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741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Vitamin deficiency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1880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Infections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44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Paraneoplastic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3973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AU" dirty="0" smtClean="0"/>
                        <a:t>Toxins and medications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662858"/>
                  </a:ext>
                </a:extLst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1000668" y="-14254"/>
            <a:ext cx="8051638" cy="11430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defTabSz="914400"/>
            <a:r>
              <a:rPr lang="en-AU" sz="3600" dirty="0" smtClean="0">
                <a:latin typeface="Tw Cen MT" panose="020B0602020104020603" pitchFamily="34" charset="0"/>
              </a:rPr>
              <a:t>What happens when nerves are damaged?</a:t>
            </a:r>
            <a:endParaRPr lang="en-AU" sz="3600" dirty="0">
              <a:latin typeface="Tw Cen MT" panose="020B0602020104020603" pitchFamily="34" charset="0"/>
            </a:endParaRPr>
          </a:p>
        </p:txBody>
      </p:sp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62" y="4576316"/>
            <a:ext cx="2216840" cy="2216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0" r="13168"/>
          <a:stretch>
            <a:fillRect/>
          </a:stretch>
        </p:blipFill>
        <p:spPr bwMode="auto">
          <a:xfrm>
            <a:off x="3748434" y="4680653"/>
            <a:ext cx="1532915" cy="20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467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908" y="-162465"/>
            <a:ext cx="8191294" cy="1143000"/>
          </a:xfrm>
        </p:spPr>
        <p:txBody>
          <a:bodyPr>
            <a:normAutofit/>
          </a:bodyPr>
          <a:lstStyle/>
          <a:p>
            <a:pPr algn="ctr"/>
            <a:r>
              <a:rPr lang="en-AU" sz="3200" dirty="0" smtClean="0"/>
              <a:t>Chemotherapy-induced peripheral neuropathy</a:t>
            </a:r>
            <a:endParaRPr lang="en-AU" sz="3200" dirty="0"/>
          </a:p>
        </p:txBody>
      </p:sp>
      <p:sp>
        <p:nvSpPr>
          <p:cNvPr id="18" name="TextBox 17"/>
          <p:cNvSpPr txBox="1"/>
          <p:nvPr/>
        </p:nvSpPr>
        <p:spPr>
          <a:xfrm>
            <a:off x="1129974" y="654687"/>
            <a:ext cx="7785229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indent="-185738" defTabSz="914400">
              <a:buFont typeface="Arial" panose="020B0604020202020204" pitchFamily="34" charset="0"/>
              <a:buChar char="•"/>
              <a:defRPr/>
            </a:pPr>
            <a:r>
              <a:rPr lang="en-AU" sz="2000" dirty="0">
                <a:solidFill>
                  <a:prstClr val="black"/>
                </a:solidFill>
              </a:rPr>
              <a:t>&gt;50% of cancer survivors have survived colorectal, breast, ovarian, lung or haematological cancer ~ at risk of </a:t>
            </a:r>
            <a:r>
              <a:rPr lang="en-AU" sz="2000" dirty="0" smtClean="0">
                <a:solidFill>
                  <a:prstClr val="black"/>
                </a:solidFill>
              </a:rPr>
              <a:t>chemotherapy-induced </a:t>
            </a:r>
            <a:r>
              <a:rPr lang="en-AU" sz="2000" dirty="0">
                <a:solidFill>
                  <a:prstClr val="black"/>
                </a:solidFill>
              </a:rPr>
              <a:t>peripheral neuropathy </a:t>
            </a:r>
            <a:r>
              <a:rPr lang="en-AU" sz="2000" dirty="0" smtClean="0">
                <a:solidFill>
                  <a:prstClr val="black"/>
                </a:solidFill>
              </a:rPr>
              <a:t>(CIPN</a:t>
            </a:r>
            <a:r>
              <a:rPr lang="en-AU" sz="2000" dirty="0">
                <a:solidFill>
                  <a:prstClr val="black"/>
                </a:solidFill>
              </a:rPr>
              <a:t>)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64987" y="3690026"/>
            <a:ext cx="395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>
                <a:solidFill>
                  <a:schemeClr val="bg1">
                    <a:lumMod val="50000"/>
                  </a:schemeClr>
                </a:solidFill>
              </a:rPr>
              <a:t>Platinum </a:t>
            </a:r>
            <a:endParaRPr lang="en-AU" sz="3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1" name="Picture 4" descr="Image result for platinum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03"/>
          <a:stretch/>
        </p:blipFill>
        <p:spPr bwMode="auto">
          <a:xfrm>
            <a:off x="2444701" y="2354096"/>
            <a:ext cx="2209961" cy="1399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665882" y="4491992"/>
            <a:ext cx="395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err="1" smtClean="0">
                <a:solidFill>
                  <a:srgbClr val="C00000"/>
                </a:solidFill>
              </a:rPr>
              <a:t>Taxanes</a:t>
            </a:r>
            <a:r>
              <a:rPr lang="en-AU" sz="3600" b="1" dirty="0" smtClean="0">
                <a:solidFill>
                  <a:srgbClr val="C00000"/>
                </a:solidFill>
              </a:rPr>
              <a:t>  </a:t>
            </a:r>
            <a:endParaRPr lang="en-AU" sz="3600" b="1" dirty="0">
              <a:solidFill>
                <a:srgbClr val="C00000"/>
              </a:solidFill>
            </a:endParaRPr>
          </a:p>
        </p:txBody>
      </p:sp>
      <p:pic>
        <p:nvPicPr>
          <p:cNvPr id="24" name="Picture 12" descr="Image result for taxus brevifol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9687" y="2827726"/>
            <a:ext cx="1379680" cy="17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0" descr="Image result for madagascar periwinkl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6253" y="4561174"/>
            <a:ext cx="1666856" cy="115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154201" y="5625801"/>
            <a:ext cx="395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err="1" smtClean="0">
                <a:solidFill>
                  <a:srgbClr val="FF00FF"/>
                </a:solidFill>
              </a:rPr>
              <a:t>Vinca</a:t>
            </a:r>
            <a:r>
              <a:rPr lang="en-AU" sz="3600" b="1" dirty="0" smtClean="0">
                <a:solidFill>
                  <a:srgbClr val="FF00FF"/>
                </a:solidFill>
              </a:rPr>
              <a:t> alkaloids  </a:t>
            </a:r>
            <a:endParaRPr lang="en-AU" sz="3600" b="1" dirty="0">
              <a:solidFill>
                <a:srgbClr val="FF00FF"/>
              </a:solidFill>
            </a:endParaRPr>
          </a:p>
        </p:txBody>
      </p:sp>
      <p:pic>
        <p:nvPicPr>
          <p:cNvPr id="27" name="Picture 14" descr="Image result for thalidomid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16" y="5021192"/>
            <a:ext cx="1147570" cy="1388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211932" y="6298928"/>
            <a:ext cx="395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smtClean="0">
                <a:solidFill>
                  <a:srgbClr val="00B050"/>
                </a:solidFill>
              </a:rPr>
              <a:t>Thalidomide</a:t>
            </a:r>
            <a:endParaRPr lang="en-AU" sz="3600" b="1" dirty="0">
              <a:solidFill>
                <a:srgbClr val="00B050"/>
              </a:solidFill>
            </a:endParaRPr>
          </a:p>
        </p:txBody>
      </p:sp>
      <p:pic>
        <p:nvPicPr>
          <p:cNvPr id="29" name="Picture 18" descr="Image result for proteasom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5870" y="3326284"/>
            <a:ext cx="1118820" cy="197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6455897" y="5152651"/>
            <a:ext cx="3955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600" b="1" dirty="0" err="1" smtClean="0">
                <a:solidFill>
                  <a:srgbClr val="00B0F0"/>
                </a:solidFill>
              </a:rPr>
              <a:t>Bortezomib</a:t>
            </a:r>
            <a:endParaRPr lang="en-AU" sz="3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63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3" grpId="0"/>
      <p:bldP spid="26" grpId="0"/>
      <p:bldP spid="28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9908" y="-162465"/>
            <a:ext cx="8191294" cy="1143000"/>
          </a:xfrm>
        </p:spPr>
        <p:txBody>
          <a:bodyPr>
            <a:normAutofit/>
          </a:bodyPr>
          <a:lstStyle/>
          <a:p>
            <a:pPr algn="ctr"/>
            <a:r>
              <a:rPr lang="en-AU" sz="3200" dirty="0" smtClean="0"/>
              <a:t>Chemotherapy-induced peripheral neuropathy</a:t>
            </a:r>
            <a:endParaRPr lang="en-AU" sz="3200" dirty="0"/>
          </a:p>
        </p:txBody>
      </p:sp>
      <p:grpSp>
        <p:nvGrpSpPr>
          <p:cNvPr id="5" name="Group 4"/>
          <p:cNvGrpSpPr/>
          <p:nvPr/>
        </p:nvGrpSpPr>
        <p:grpSpPr>
          <a:xfrm>
            <a:off x="7071492" y="3465829"/>
            <a:ext cx="1527051" cy="3417887"/>
            <a:chOff x="6158826" y="3181350"/>
            <a:chExt cx="1527051" cy="3417887"/>
          </a:xfrm>
        </p:grpSpPr>
        <p:pic>
          <p:nvPicPr>
            <p:cNvPr id="6" name="Content Placeholder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7498" r="73124" b="14468"/>
            <a:stretch/>
          </p:blipFill>
          <p:spPr>
            <a:xfrm>
              <a:off x="6158826" y="3181350"/>
              <a:ext cx="1440160" cy="3417887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454969" y="4509120"/>
              <a:ext cx="144017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41860" y="4970916"/>
              <a:ext cx="144017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7212057" y="5949280"/>
              <a:ext cx="98897" cy="6480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62608" y="6463605"/>
              <a:ext cx="98897" cy="135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300125" y="6093296"/>
              <a:ext cx="298860" cy="2880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AU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92978" y="4465497"/>
            <a:ext cx="10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Tingling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5274" y="5529648"/>
            <a:ext cx="12565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Numbness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76954" y="6295445"/>
            <a:ext cx="144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Discomfort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816299" y="5410419"/>
            <a:ext cx="21341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Loss of sensation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27595" y="4714039"/>
            <a:ext cx="23173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Difficulty manipulating  objects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484666" y="5842093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6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Balance, walking  &amp; coordination problems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29974" y="654687"/>
            <a:ext cx="778522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 </a:t>
            </a: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&gt;50% of cancer survivors have survived colorectal, breast, ovarian, lung or haematological cancer ~ at risk of chemotherapy-induced peripheral neuropathy (CIPN)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CIPN reduces treatment tolerability &amp; produces long-term deficits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No method to identify at-risk patients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Quantitative </a:t>
            </a: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and functionally relevant assessment tools are lacking</a:t>
            </a: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A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No effective </a:t>
            </a:r>
            <a:r>
              <a:rPr kumimoji="0" lang="en-AU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neuroprotection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  <a:p>
            <a:pPr marL="185738" marR="0" lvl="0" indent="-1857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A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/>
              <a:ea typeface="+mn-ea"/>
              <a:cs typeface="+mn-cs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0" t="60139" r="37380" b="29763"/>
          <a:stretch/>
        </p:blipFill>
        <p:spPr>
          <a:xfrm>
            <a:off x="1448333" y="5327403"/>
            <a:ext cx="2928414" cy="96617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 t="94959" r="5467"/>
          <a:stretch/>
        </p:blipFill>
        <p:spPr>
          <a:xfrm>
            <a:off x="1204538" y="6377775"/>
            <a:ext cx="3562350" cy="3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5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043608" y="-302096"/>
            <a:ext cx="7643192" cy="10668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300" kern="1200">
                <a:solidFill>
                  <a:schemeClr val="tx2">
                    <a:satMod val="130000"/>
                  </a:schemeClr>
                </a:solidFill>
                <a:effectLst>
                  <a:outerShdw blurRad="50000" dist="30000" dir="5400000" algn="tl" rotWithShape="0">
                    <a:srgbClr val="000000">
                      <a:alpha val="3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extLst/>
          </a:lstStyle>
          <a:p>
            <a:pPr algn="ctr" defTabSz="914400"/>
            <a:r>
              <a:rPr lang="en-GB" sz="4000" dirty="0" err="1" smtClean="0">
                <a:solidFill>
                  <a:schemeClr val="tx2"/>
                </a:solidFill>
                <a:latin typeface="+mn-lt"/>
              </a:rPr>
              <a:t>Oxaliplatin</a:t>
            </a:r>
            <a:r>
              <a:rPr lang="en-GB" sz="4000" dirty="0" smtClean="0">
                <a:solidFill>
                  <a:schemeClr val="tx2"/>
                </a:solidFill>
                <a:latin typeface="+mn-lt"/>
              </a:rPr>
              <a:t>-induced neurotoxicity</a:t>
            </a:r>
            <a:endParaRPr lang="en-GB" sz="4000" dirty="0">
              <a:solidFill>
                <a:schemeClr val="tx2"/>
              </a:solidFill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2531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286529" y="20951"/>
            <a:ext cx="6633844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How </a:t>
            </a:r>
            <a:r>
              <a:rPr kumimoji="0" lang="en-AU" sz="2400" b="0" i="0" u="none" strike="noStrike" kern="1200" cap="none" spc="-10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should </a:t>
            </a:r>
            <a:r>
              <a:rPr kumimoji="0" lang="en-AU" sz="24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rebuchet MS" panose="020B0603020202020204" pitchFamily="34" charset="0"/>
                <a:ea typeface="+mj-ea"/>
                <a:cs typeface="+mj-cs"/>
              </a:rPr>
              <a:t>we measure nerve damage? </a:t>
            </a:r>
          </a:p>
        </p:txBody>
      </p:sp>
      <p:pic>
        <p:nvPicPr>
          <p:cNvPr id="6" name="Picture 48" descr="http://www.cenmed.com/productImages/10228.jpg"/>
          <p:cNvPicPr>
            <a:picLocks noChangeAspect="1" noChangeArrowheads="1"/>
          </p:cNvPicPr>
          <p:nvPr/>
        </p:nvPicPr>
        <p:blipFill rotWithShape="1">
          <a:blip r:embed="rId2" cstate="print"/>
          <a:srcRect l="5167" t="10748" r="10852" b="7623"/>
          <a:stretch/>
        </p:blipFill>
        <p:spPr bwMode="auto">
          <a:xfrm>
            <a:off x="1439653" y="4941171"/>
            <a:ext cx="1277245" cy="156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0" descr="http://www.usmedicalsupplies.com/cache/1283283795000/resources/product/21470/picture.jpg"/>
          <p:cNvPicPr>
            <a:picLocks noChangeAspect="1" noChangeArrowheads="1"/>
          </p:cNvPicPr>
          <p:nvPr/>
        </p:nvPicPr>
        <p:blipFill>
          <a:blip r:embed="rId3" cstate="print"/>
          <a:srcRect l="13438" t="6284" r="15729" b="4549"/>
          <a:stretch>
            <a:fillRect/>
          </a:stretch>
        </p:blipFill>
        <p:spPr bwMode="auto">
          <a:xfrm>
            <a:off x="4351972" y="4941171"/>
            <a:ext cx="1012116" cy="1568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_8595.JPG"/>
          <p:cNvPicPr>
            <a:picLocks noChangeAspect="1"/>
          </p:cNvPicPr>
          <p:nvPr/>
        </p:nvPicPr>
        <p:blipFill rotWithShape="1">
          <a:blip r:embed="rId4" cstate="print"/>
          <a:srcRect t="6579" b="18951"/>
          <a:stretch/>
        </p:blipFill>
        <p:spPr>
          <a:xfrm>
            <a:off x="2663788" y="3679468"/>
            <a:ext cx="1404156" cy="1045676"/>
          </a:xfrm>
          <a:prstGeom prst="rect">
            <a:avLst/>
          </a:prstGeom>
          <a:effectLst/>
        </p:spPr>
      </p:pic>
      <p:pic>
        <p:nvPicPr>
          <p:cNvPr id="11" name="Picture 27" descr="P103045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89"/>
          <a:stretch>
            <a:fillRect/>
          </a:stretch>
        </p:blipFill>
        <p:spPr bwMode="auto">
          <a:xfrm rot="5400000">
            <a:off x="2702589" y="5154396"/>
            <a:ext cx="1568029" cy="11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"/>
          <a:stretch/>
        </p:blipFill>
        <p:spPr bwMode="auto">
          <a:xfrm>
            <a:off x="6571858" y="4560557"/>
            <a:ext cx="2163302" cy="2223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5"/>
          <a:stretch>
            <a:fillRect/>
          </a:stretch>
        </p:blipFill>
        <p:spPr bwMode="auto">
          <a:xfrm>
            <a:off x="6011173" y="617506"/>
            <a:ext cx="2737291" cy="2307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6861813" y="2924944"/>
            <a:ext cx="1465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Nerve function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47864" y="6514817"/>
            <a:ext cx="2394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Fine motor &amp; dexterity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169623" y="4509120"/>
            <a:ext cx="1465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Sensation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97113" y="4191109"/>
            <a:ext cx="236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Patient questionnaires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3608" y="2342840"/>
            <a:ext cx="24138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000" b="0" i="1" u="none" strike="noStrike" kern="1200" cap="none" spc="0" normalizeH="0" baseline="0" noProof="0" dirty="0">
                <a:ln>
                  <a:noFill/>
                </a:ln>
                <a:solidFill>
                  <a:srgbClr val="FF8021">
                    <a:lumMod val="50000"/>
                  </a:srgbClr>
                </a:solidFill>
                <a:effectLst/>
                <a:uLnTx/>
                <a:uFillTx/>
                <a:latin typeface="Gill Sans MT"/>
                <a:ea typeface="+mn-ea"/>
                <a:cs typeface="+mn-cs"/>
              </a:rPr>
              <a:t>Clinical grading scales</a:t>
            </a:r>
          </a:p>
        </p:txBody>
      </p:sp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644" y="3645427"/>
            <a:ext cx="902540" cy="12033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7" b="13101"/>
          <a:stretch>
            <a:fillRect/>
          </a:stretch>
        </p:blipFill>
        <p:spPr bwMode="auto">
          <a:xfrm>
            <a:off x="4344227" y="3732443"/>
            <a:ext cx="1004507" cy="1029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850" y="2204866"/>
            <a:ext cx="1987346" cy="145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9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18" y="616028"/>
            <a:ext cx="3133298" cy="1623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http://3.bp.blogspot.com/-H9JwlIQKlK8/U4UecQMfSMI/AAAAAAAABEQ/7ZoiUkaJr7s/s1600/doctor.gif"/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0" r="17188"/>
          <a:stretch/>
        </p:blipFill>
        <p:spPr bwMode="auto">
          <a:xfrm>
            <a:off x="1143001" y="541506"/>
            <a:ext cx="892249" cy="174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/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28" y="3068960"/>
            <a:ext cx="1085850" cy="1504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53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6.jpeg"/></Relationships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olstice">
  <a:themeElements>
    <a:clrScheme name="Custom 4">
      <a:dk1>
        <a:sysClr val="windowText" lastClr="000000"/>
      </a:dk1>
      <a:lt1>
        <a:sysClr val="window" lastClr="FFFFFF"/>
      </a:lt1>
      <a:dk2>
        <a:srgbClr val="212745"/>
      </a:dk2>
      <a:lt2>
        <a:srgbClr val="D85C00"/>
      </a:lt2>
      <a:accent1>
        <a:srgbClr val="D85C00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1304</TotalTime>
  <Words>586</Words>
  <Application>Microsoft Office PowerPoint</Application>
  <PresentationFormat>On-screen Show (4:3)</PresentationFormat>
  <Paragraphs>130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Black</vt:lpstr>
      <vt:lpstr>Calibri</vt:lpstr>
      <vt:lpstr>Gill Sans MT</vt:lpstr>
      <vt:lpstr>Trebuchet MS</vt:lpstr>
      <vt:lpstr>Tw Cen MT</vt:lpstr>
      <vt:lpstr>Verdana</vt:lpstr>
      <vt:lpstr>Wingdings 2</vt:lpstr>
      <vt:lpstr>1_Office Theme</vt:lpstr>
      <vt:lpstr>Solstice</vt:lpstr>
      <vt:lpstr>Symptom Tracking in Chemotherapy-induced Peripheral Neuropathy</vt:lpstr>
      <vt:lpstr>PowerPoint Presentation</vt:lpstr>
      <vt:lpstr>Cancer survivorship</vt:lpstr>
      <vt:lpstr>Peripheral Neuropathy</vt:lpstr>
      <vt:lpstr>PowerPoint Presentation</vt:lpstr>
      <vt:lpstr>Chemotherapy-induced peripheral neuropathy</vt:lpstr>
      <vt:lpstr>Chemotherapy-induced peripheral neuropathy</vt:lpstr>
      <vt:lpstr>PowerPoint Presentation</vt:lpstr>
      <vt:lpstr>PowerPoint Presentation</vt:lpstr>
      <vt:lpstr>Patient reported outcomes</vt:lpstr>
      <vt:lpstr>PowerPoint Presentation</vt:lpstr>
      <vt:lpstr>Development of symptom tracking</vt:lpstr>
      <vt:lpstr>Considerations</vt:lpstr>
      <vt:lpstr>Next steps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Susanna Park</dc:creator>
  <cp:lastModifiedBy>Susanna Park</cp:lastModifiedBy>
  <cp:revision>16</cp:revision>
  <dcterms:created xsi:type="dcterms:W3CDTF">2020-09-01T04:10:22Z</dcterms:created>
  <dcterms:modified xsi:type="dcterms:W3CDTF">2020-09-03T00:53:01Z</dcterms:modified>
</cp:coreProperties>
</file>